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65" r:id="rId4"/>
    <p:sldId id="267" r:id="rId5"/>
    <p:sldId id="281" r:id="rId6"/>
    <p:sldId id="263" r:id="rId7"/>
    <p:sldId id="266" r:id="rId8"/>
    <p:sldId id="269" r:id="rId9"/>
    <p:sldId id="270" r:id="rId10"/>
    <p:sldId id="262" r:id="rId11"/>
    <p:sldId id="261" r:id="rId12"/>
    <p:sldId id="271" r:id="rId13"/>
    <p:sldId id="282" r:id="rId14"/>
    <p:sldId id="268" r:id="rId15"/>
    <p:sldId id="283" r:id="rId16"/>
    <p:sldId id="272" r:id="rId17"/>
    <p:sldId id="260" r:id="rId18"/>
    <p:sldId id="259" r:id="rId19"/>
    <p:sldId id="287" r:id="rId20"/>
    <p:sldId id="273" r:id="rId21"/>
    <p:sldId id="284" r:id="rId22"/>
    <p:sldId id="264" r:id="rId23"/>
    <p:sldId id="274" r:id="rId24"/>
    <p:sldId id="285" r:id="rId25"/>
    <p:sldId id="286" r:id="rId26"/>
    <p:sldId id="275" r:id="rId27"/>
    <p:sldId id="276" r:id="rId28"/>
    <p:sldId id="289" r:id="rId29"/>
    <p:sldId id="288" r:id="rId30"/>
    <p:sldId id="290" r:id="rId31"/>
    <p:sldId id="277" r:id="rId32"/>
    <p:sldId id="278" r:id="rId33"/>
    <p:sldId id="257" r:id="rId34"/>
    <p:sldId id="291" r:id="rId35"/>
    <p:sldId id="292"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C4B2A-3942-49F0-B57B-A545E5B86979}"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EA455-AF35-4B9D-9CD5-D2DA951A55FB}" type="slidenum">
              <a:rPr lang="en-US" smtClean="0"/>
              <a:t>‹#›</a:t>
            </a:fld>
            <a:endParaRPr lang="en-US"/>
          </a:p>
        </p:txBody>
      </p:sp>
    </p:spTree>
    <p:extLst>
      <p:ext uri="{BB962C8B-B14F-4D97-AF65-F5344CB8AC3E}">
        <p14:creationId xmlns:p14="http://schemas.microsoft.com/office/powerpoint/2010/main" val="195581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a:t>
            </a:fld>
            <a:endParaRPr lang="en-US"/>
          </a:p>
        </p:txBody>
      </p:sp>
    </p:spTree>
    <p:extLst>
      <p:ext uri="{BB962C8B-B14F-4D97-AF65-F5344CB8AC3E}">
        <p14:creationId xmlns:p14="http://schemas.microsoft.com/office/powerpoint/2010/main" val="269698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Chinese middle class</a:t>
            </a:r>
            <a:r>
              <a:rPr lang="en-US" baseline="0" dirty="0" smtClean="0"/>
              <a:t> </a:t>
            </a:r>
            <a:r>
              <a:rPr lang="en-US" baseline="0" dirty="0" smtClean="0"/>
              <a:t>family, photo Denise Ames</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12</a:t>
            </a:fld>
            <a:endParaRPr lang="en-US"/>
          </a:p>
        </p:txBody>
      </p:sp>
    </p:spTree>
    <p:extLst>
      <p:ext uri="{BB962C8B-B14F-4D97-AF65-F5344CB8AC3E}">
        <p14:creationId xmlns:p14="http://schemas.microsoft.com/office/powerpoint/2010/main" val="298002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13</a:t>
            </a:fld>
            <a:endParaRPr lang="en-US"/>
          </a:p>
        </p:txBody>
      </p:sp>
    </p:spTree>
    <p:extLst>
      <p:ext uri="{BB962C8B-B14F-4D97-AF65-F5344CB8AC3E}">
        <p14:creationId xmlns:p14="http://schemas.microsoft.com/office/powerpoint/2010/main" val="371252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14</a:t>
            </a:fld>
            <a:endParaRPr lang="en-US"/>
          </a:p>
        </p:txBody>
      </p:sp>
    </p:spTree>
    <p:extLst>
      <p:ext uri="{BB962C8B-B14F-4D97-AF65-F5344CB8AC3E}">
        <p14:creationId xmlns:p14="http://schemas.microsoft.com/office/powerpoint/2010/main" val="385167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reproduce, for PP use only. </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15</a:t>
            </a:fld>
            <a:endParaRPr lang="en-US"/>
          </a:p>
        </p:txBody>
      </p:sp>
    </p:spTree>
    <p:extLst>
      <p:ext uri="{BB962C8B-B14F-4D97-AF65-F5344CB8AC3E}">
        <p14:creationId xmlns:p14="http://schemas.microsoft.com/office/powerpoint/2010/main" val="247038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Urban poor in this slum</a:t>
            </a:r>
            <a:r>
              <a:rPr lang="en-US" baseline="0" dirty="0" smtClean="0"/>
              <a:t> in Jakarta, Indonesia.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16</a:t>
            </a:fld>
            <a:endParaRPr lang="en-US"/>
          </a:p>
        </p:txBody>
      </p:sp>
    </p:spTree>
    <p:extLst>
      <p:ext uri="{BB962C8B-B14F-4D97-AF65-F5344CB8AC3E}">
        <p14:creationId xmlns:p14="http://schemas.microsoft.com/office/powerpoint/2010/main" val="198657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17</a:t>
            </a:fld>
            <a:endParaRPr lang="en-US"/>
          </a:p>
        </p:txBody>
      </p:sp>
    </p:spTree>
    <p:extLst>
      <p:ext uri="{BB962C8B-B14F-4D97-AF65-F5344CB8AC3E}">
        <p14:creationId xmlns:p14="http://schemas.microsoft.com/office/powerpoint/2010/main" val="139716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18</a:t>
            </a:fld>
            <a:endParaRPr lang="en-US"/>
          </a:p>
        </p:txBody>
      </p:sp>
    </p:spTree>
    <p:extLst>
      <p:ext uri="{BB962C8B-B14F-4D97-AF65-F5344CB8AC3E}">
        <p14:creationId xmlns:p14="http://schemas.microsoft.com/office/powerpoint/2010/main" val="980465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Camden, New Jersey is one of the poorest cities in the United States. Camden suffers from unemployment, urban decay, poverty, and many other social issues. Much of the city of Camden, New Jersey suffers from urban decay</a:t>
            </a:r>
            <a:r>
              <a:rPr lang="en-US" sz="1200" kern="1200" dirty="0" smtClean="0">
                <a:solidFill>
                  <a:schemeClr val="tx1"/>
                </a:solidFill>
                <a:effectLst/>
                <a:latin typeface="+mn-lt"/>
                <a:ea typeface="+mn-ea"/>
                <a:cs typeface="+mn-cs"/>
              </a:rPr>
              <a:t>. </a:t>
            </a:r>
            <a:r>
              <a:rPr lang="en-US" baseline="0" dirty="0" smtClean="0"/>
              <a:t>Wikipedia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19</a:t>
            </a:fld>
            <a:endParaRPr lang="en-US"/>
          </a:p>
        </p:txBody>
      </p:sp>
    </p:spTree>
    <p:extLst>
      <p:ext uri="{BB962C8B-B14F-4D97-AF65-F5344CB8AC3E}">
        <p14:creationId xmlns:p14="http://schemas.microsoft.com/office/powerpoint/2010/main" val="79869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Starved girl</a:t>
            </a:r>
            <a:r>
              <a:rPr lang="en-US" baseline="0" dirty="0" smtClean="0"/>
              <a:t> in Africa</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20</a:t>
            </a:fld>
            <a:endParaRPr lang="en-US"/>
          </a:p>
        </p:txBody>
      </p:sp>
    </p:spTree>
    <p:extLst>
      <p:ext uri="{BB962C8B-B14F-4D97-AF65-F5344CB8AC3E}">
        <p14:creationId xmlns:p14="http://schemas.microsoft.com/office/powerpoint/2010/main" val="396548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 Somali boy receiving treatment for malnourishment at a health facility. P. Heinlein - P. Heinlein: </a:t>
            </a:r>
            <a:r>
              <a:rPr lang="en-US" i="1" dirty="0" smtClean="0">
                <a:effectLst/>
              </a:rPr>
              <a:t>Somali Refugees Face Harsh, Uncertain Fate in Ethiopian </a:t>
            </a:r>
            <a:r>
              <a:rPr lang="en-US" i="1" dirty="0" smtClean="0">
                <a:effectLst/>
              </a:rPr>
              <a:t>Camps. </a:t>
            </a:r>
            <a:r>
              <a:rPr lang="en-US" i="1" dirty="0" smtClean="0">
                <a:effectLst/>
              </a:rPr>
              <a:t>VOA News, photo gallery</a:t>
            </a:r>
            <a:r>
              <a:rPr lang="en-US" dirty="0" smtClean="0">
                <a:effectLst/>
              </a:rPr>
              <a:t>…  </a:t>
            </a:r>
            <a:r>
              <a:rPr lang="en-US" baseline="0" dirty="0" smtClean="0"/>
              <a:t>Wikipedia</a:t>
            </a:r>
            <a:endParaRPr lang="en-US" dirty="0" smtClean="0"/>
          </a:p>
          <a:p>
            <a:endParaRPr lang="en-US" dirty="0" smtClean="0">
              <a:effectLst/>
            </a:endParaRPr>
          </a:p>
          <a:p>
            <a:pPr fontAlgn="t"/>
            <a:r>
              <a:rPr lang="en-US" sz="1200" kern="1200" dirty="0" smtClean="0">
                <a:solidFill>
                  <a:schemeClr val="tx1"/>
                </a:solidFill>
                <a:effectLst/>
                <a:latin typeface="+mn-lt"/>
                <a:ea typeface="+mn-ea"/>
                <a:cs typeface="+mn-cs"/>
              </a:rPr>
              <a:t>A severely malnourished child at </a:t>
            </a:r>
            <a:r>
              <a:rPr lang="en-US" sz="1200" kern="1200" dirty="0" err="1" smtClean="0">
                <a:solidFill>
                  <a:schemeClr val="tx1"/>
                </a:solidFill>
                <a:effectLst/>
                <a:latin typeface="+mn-lt"/>
                <a:ea typeface="+mn-ea"/>
                <a:cs typeface="+mn-cs"/>
              </a:rPr>
              <a:t>Hilaweyn</a:t>
            </a:r>
            <a:r>
              <a:rPr lang="en-US" sz="1200" kern="1200" dirty="0" smtClean="0">
                <a:solidFill>
                  <a:schemeClr val="tx1"/>
                </a:solidFill>
                <a:effectLst/>
                <a:latin typeface="+mn-lt"/>
                <a:ea typeface="+mn-ea"/>
                <a:cs typeface="+mn-cs"/>
              </a:rPr>
              <a:t> health facility, being held by his mother. VOA - P. Heinlein</a:t>
            </a:r>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21</a:t>
            </a:fld>
            <a:endParaRPr lang="en-US"/>
          </a:p>
        </p:txBody>
      </p:sp>
    </p:spTree>
    <p:extLst>
      <p:ext uri="{BB962C8B-B14F-4D97-AF65-F5344CB8AC3E}">
        <p14:creationId xmlns:p14="http://schemas.microsoft.com/office/powerpoint/2010/main" val="203103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3</a:t>
            </a:fld>
            <a:endParaRPr lang="en-US"/>
          </a:p>
        </p:txBody>
      </p:sp>
    </p:spTree>
    <p:extLst>
      <p:ext uri="{BB962C8B-B14F-4D97-AF65-F5344CB8AC3E}">
        <p14:creationId xmlns:p14="http://schemas.microsoft.com/office/powerpoint/2010/main" val="67464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22</a:t>
            </a:fld>
            <a:endParaRPr lang="en-US"/>
          </a:p>
        </p:txBody>
      </p:sp>
    </p:spTree>
    <p:extLst>
      <p:ext uri="{BB962C8B-B14F-4D97-AF65-F5344CB8AC3E}">
        <p14:creationId xmlns:p14="http://schemas.microsoft.com/office/powerpoint/2010/main" val="1773395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23</a:t>
            </a:fld>
            <a:endParaRPr lang="en-US"/>
          </a:p>
        </p:txBody>
      </p:sp>
    </p:spTree>
    <p:extLst>
      <p:ext uri="{BB962C8B-B14F-4D97-AF65-F5344CB8AC3E}">
        <p14:creationId xmlns:p14="http://schemas.microsoft.com/office/powerpoint/2010/main" val="3716906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Dark</a:t>
            </a:r>
            <a:r>
              <a:rPr lang="en-US" baseline="0" dirty="0" smtClean="0"/>
              <a:t> blue, very high; med. blue, high; light blue, medium; very light blue, low; and gray, no data available.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24</a:t>
            </a:fld>
            <a:endParaRPr lang="en-US"/>
          </a:p>
        </p:txBody>
      </p:sp>
    </p:spTree>
    <p:extLst>
      <p:ext uri="{BB962C8B-B14F-4D97-AF65-F5344CB8AC3E}">
        <p14:creationId xmlns:p14="http://schemas.microsoft.com/office/powerpoint/2010/main" val="255223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Satisfaction with Life Index. Blue through red represent most to least happy respectively; grey areas have no reliable data available</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25</a:t>
            </a:fld>
            <a:endParaRPr lang="en-US"/>
          </a:p>
        </p:txBody>
      </p:sp>
    </p:spTree>
    <p:extLst>
      <p:ext uri="{BB962C8B-B14F-4D97-AF65-F5344CB8AC3E}">
        <p14:creationId xmlns:p14="http://schemas.microsoft.com/office/powerpoint/2010/main" val="1373947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Smiling Girl, !Kung, Bushmen,</a:t>
            </a:r>
            <a:r>
              <a:rPr lang="en-US" baseline="0" dirty="0" smtClean="0"/>
              <a:t> in Southwest Africa. Photo Isla </a:t>
            </a:r>
            <a:r>
              <a:rPr lang="en-US" baseline="0" dirty="0" err="1" smtClean="0"/>
              <a:t>Bardavid</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26</a:t>
            </a:fld>
            <a:endParaRPr lang="en-US"/>
          </a:p>
        </p:txBody>
      </p:sp>
    </p:spTree>
    <p:extLst>
      <p:ext uri="{BB962C8B-B14F-4D97-AF65-F5344CB8AC3E}">
        <p14:creationId xmlns:p14="http://schemas.microsoft.com/office/powerpoint/2010/main" val="297155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27</a:t>
            </a:fld>
            <a:endParaRPr lang="en-US"/>
          </a:p>
        </p:txBody>
      </p:sp>
    </p:spTree>
    <p:extLst>
      <p:ext uri="{BB962C8B-B14F-4D97-AF65-F5344CB8AC3E}">
        <p14:creationId xmlns:p14="http://schemas.microsoft.com/office/powerpoint/2010/main" val="1576216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Countries participating in the Second Congo War</a:t>
            </a:r>
            <a:r>
              <a:rPr lang="en-US" sz="1200" kern="1200" dirty="0" smtClean="0">
                <a:solidFill>
                  <a:schemeClr val="tx1"/>
                </a:solidFill>
                <a:effectLst/>
                <a:latin typeface="+mn-lt"/>
                <a:ea typeface="+mn-ea"/>
                <a:cs typeface="+mn-cs"/>
              </a:rPr>
              <a:t>. </a:t>
            </a:r>
            <a:r>
              <a:rPr lang="en-US" baseline="0" dirty="0" smtClean="0"/>
              <a:t>Wikipedia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28</a:t>
            </a:fld>
            <a:endParaRPr lang="en-US"/>
          </a:p>
        </p:txBody>
      </p:sp>
    </p:spTree>
    <p:extLst>
      <p:ext uri="{BB962C8B-B14F-4D97-AF65-F5344CB8AC3E}">
        <p14:creationId xmlns:p14="http://schemas.microsoft.com/office/powerpoint/2010/main" val="732428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Civilians waiting to cross the DRC-Rwanda border (2001). By 2008 the Second Congo War and its aftermath had killed 5.4 million people. </a:t>
            </a:r>
            <a:r>
              <a:rPr lang="en-US" sz="1200" kern="1200" dirty="0" smtClean="0">
                <a:solidFill>
                  <a:schemeClr val="tx1"/>
                </a:solidFill>
                <a:effectLst/>
                <a:latin typeface="+mn-lt"/>
                <a:ea typeface="+mn-ea"/>
                <a:cs typeface="+mn-cs"/>
              </a:rPr>
              <a:t>Rape has been used as a weapon of war in both the First Congo War and Second Congo War. Original caption states: "Photo: USAID/Leah </a:t>
            </a:r>
            <a:r>
              <a:rPr lang="en-US" sz="1200" kern="1200" dirty="0" err="1" smtClean="0">
                <a:solidFill>
                  <a:schemeClr val="tx1"/>
                </a:solidFill>
                <a:effectLst/>
                <a:latin typeface="+mn-lt"/>
                <a:ea typeface="+mn-ea"/>
                <a:cs typeface="+mn-cs"/>
              </a:rPr>
              <a:t>Werchick</a:t>
            </a:r>
            <a:r>
              <a:rPr lang="en-US" sz="1200" kern="1200" dirty="0" smtClean="0">
                <a:solidFill>
                  <a:schemeClr val="tx1"/>
                </a:solidFill>
                <a:effectLst/>
                <a:latin typeface="+mn-lt"/>
                <a:ea typeface="+mn-ea"/>
                <a:cs typeface="+mn-cs"/>
              </a:rPr>
              <a:t>; Rape victims who have been successfully reintegrated into their communities assemble in a “peace hut” near </a:t>
            </a:r>
            <a:r>
              <a:rPr lang="en-US" sz="1200" kern="1200" dirty="0" err="1" smtClean="0">
                <a:solidFill>
                  <a:schemeClr val="tx1"/>
                </a:solidFill>
                <a:effectLst/>
                <a:latin typeface="+mn-lt"/>
                <a:ea typeface="+mn-ea"/>
                <a:cs typeface="+mn-cs"/>
              </a:rPr>
              <a:t>Walungu</a:t>
            </a:r>
            <a:r>
              <a:rPr lang="en-US" sz="1200" kern="1200" dirty="0" smtClean="0">
                <a:solidFill>
                  <a:schemeClr val="tx1"/>
                </a:solidFill>
                <a:effectLst/>
                <a:latin typeface="+mn-lt"/>
                <a:ea typeface="+mn-ea"/>
                <a:cs typeface="+mn-cs"/>
              </a:rPr>
              <a:t>, South Kivu in </a:t>
            </a:r>
            <a:r>
              <a:rPr lang="en-US" sz="1200" kern="1200" dirty="0" err="1" smtClean="0">
                <a:solidFill>
                  <a:schemeClr val="tx1"/>
                </a:solidFill>
                <a:effectLst/>
                <a:latin typeface="+mn-lt"/>
                <a:ea typeface="+mn-ea"/>
                <a:cs typeface="+mn-cs"/>
              </a:rPr>
              <a:t>DRC</a:t>
            </a:r>
            <a:r>
              <a:rPr lang="en-US" sz="1200" kern="1200" dirty="0" err="1" smtClean="0">
                <a:solidFill>
                  <a:schemeClr val="tx1"/>
                </a:solidFill>
                <a:effectLst/>
                <a:latin typeface="+mn-lt"/>
                <a:ea typeface="+mn-ea"/>
                <a:cs typeface="+mn-cs"/>
              </a:rPr>
              <a:t>.“</a:t>
            </a:r>
            <a:r>
              <a:rPr lang="en-US" baseline="0" dirty="0" err="1" smtClean="0"/>
              <a:t>Wikipedia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29</a:t>
            </a:fld>
            <a:endParaRPr lang="en-US"/>
          </a:p>
        </p:txBody>
      </p:sp>
    </p:spTree>
    <p:extLst>
      <p:ext uri="{BB962C8B-B14F-4D97-AF65-F5344CB8AC3E}">
        <p14:creationId xmlns:p14="http://schemas.microsoft.com/office/powerpoint/2010/main" val="3069866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Primary school students in a classroom in the Democratic Republic of the Congo, photo, </a:t>
            </a:r>
            <a:r>
              <a:rPr lang="en-US" dirty="0" smtClean="0">
                <a:effectLst/>
              </a:rPr>
              <a:t>Ken </a:t>
            </a:r>
            <a:r>
              <a:rPr lang="en-US" dirty="0" err="1" smtClean="0">
                <a:effectLst/>
              </a:rPr>
              <a:t>Wiegand</a:t>
            </a:r>
            <a:r>
              <a:rPr lang="en-US" dirty="0" smtClean="0">
                <a:effectLst/>
              </a:rPr>
              <a:t> (USAID</a:t>
            </a:r>
            <a:r>
              <a:rPr lang="en-US" dirty="0" smtClean="0">
                <a:effectLst/>
              </a:rPr>
              <a:t>). </a:t>
            </a:r>
            <a:r>
              <a:rPr lang="en-US" baseline="0" dirty="0" smtClean="0"/>
              <a:t>Wikipedia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30</a:t>
            </a:fld>
            <a:endParaRPr lang="en-US"/>
          </a:p>
        </p:txBody>
      </p:sp>
    </p:spTree>
    <p:extLst>
      <p:ext uri="{BB962C8B-B14F-4D97-AF65-F5344CB8AC3E}">
        <p14:creationId xmlns:p14="http://schemas.microsoft.com/office/powerpoint/2010/main" val="3788091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31</a:t>
            </a:fld>
            <a:endParaRPr lang="en-US"/>
          </a:p>
        </p:txBody>
      </p:sp>
    </p:spTree>
    <p:extLst>
      <p:ext uri="{BB962C8B-B14F-4D97-AF65-F5344CB8AC3E}">
        <p14:creationId xmlns:p14="http://schemas.microsoft.com/office/powerpoint/2010/main" val="42041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4</a:t>
            </a:fld>
            <a:endParaRPr lang="en-US"/>
          </a:p>
        </p:txBody>
      </p:sp>
    </p:spTree>
    <p:extLst>
      <p:ext uri="{BB962C8B-B14F-4D97-AF65-F5344CB8AC3E}">
        <p14:creationId xmlns:p14="http://schemas.microsoft.com/office/powerpoint/2010/main" val="638430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Teschu</a:t>
            </a:r>
            <a:r>
              <a:rPr lang="en-US" baseline="0" dirty="0" smtClean="0"/>
              <a:t> dancers at a festival in Bhutan. Photo Roger Harmon</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32</a:t>
            </a:fld>
            <a:endParaRPr lang="en-US"/>
          </a:p>
        </p:txBody>
      </p:sp>
    </p:spTree>
    <p:extLst>
      <p:ext uri="{BB962C8B-B14F-4D97-AF65-F5344CB8AC3E}">
        <p14:creationId xmlns:p14="http://schemas.microsoft.com/office/powerpoint/2010/main" val="4078887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33</a:t>
            </a:fld>
            <a:endParaRPr lang="en-US"/>
          </a:p>
        </p:txBody>
      </p:sp>
    </p:spTree>
    <p:extLst>
      <p:ext uri="{BB962C8B-B14F-4D97-AF65-F5344CB8AC3E}">
        <p14:creationId xmlns:p14="http://schemas.microsoft.com/office/powerpoint/2010/main" val="3973437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Bhutan students, photo Roger Harmon</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34</a:t>
            </a:fld>
            <a:endParaRPr lang="en-US"/>
          </a:p>
        </p:txBody>
      </p:sp>
    </p:spTree>
    <p:extLst>
      <p:ext uri="{BB962C8B-B14F-4D97-AF65-F5344CB8AC3E}">
        <p14:creationId xmlns:p14="http://schemas.microsoft.com/office/powerpoint/2010/main" val="2296063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Terraced fields in Bhutan, photo Roger Harmon</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35</a:t>
            </a:fld>
            <a:endParaRPr lang="en-US"/>
          </a:p>
        </p:txBody>
      </p:sp>
    </p:spTree>
    <p:extLst>
      <p:ext uri="{BB962C8B-B14F-4D97-AF65-F5344CB8AC3E}">
        <p14:creationId xmlns:p14="http://schemas.microsoft.com/office/powerpoint/2010/main" val="3190244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Photo</a:t>
            </a:r>
            <a:r>
              <a:rPr lang="en-US" baseline="0" smtClean="0"/>
              <a:t> Roger Harmon</a:t>
            </a:r>
            <a:endParaRPr lang="en-US"/>
          </a:p>
        </p:txBody>
      </p:sp>
      <p:sp>
        <p:nvSpPr>
          <p:cNvPr id="4" name="Slide Number Placeholder 3"/>
          <p:cNvSpPr>
            <a:spLocks noGrp="1"/>
          </p:cNvSpPr>
          <p:nvPr>
            <p:ph type="sldNum" sz="quarter" idx="10"/>
          </p:nvPr>
        </p:nvSpPr>
        <p:spPr/>
        <p:txBody>
          <a:bodyPr/>
          <a:lstStyle/>
          <a:p>
            <a:fld id="{E87EA455-AF35-4B9D-9CD5-D2DA951A55FB}" type="slidenum">
              <a:rPr lang="en-US" smtClean="0"/>
              <a:t>36</a:t>
            </a:fld>
            <a:endParaRPr lang="en-US"/>
          </a:p>
        </p:txBody>
      </p:sp>
    </p:spTree>
    <p:extLst>
      <p:ext uri="{BB962C8B-B14F-4D97-AF65-F5344CB8AC3E}">
        <p14:creationId xmlns:p14="http://schemas.microsoft.com/office/powerpoint/2010/main" val="264724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Number of high-net-worth individuals in the world, 2011. Wikipedia </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5</a:t>
            </a:fld>
            <a:endParaRPr lang="en-US"/>
          </a:p>
        </p:txBody>
      </p:sp>
    </p:spTree>
    <p:extLst>
      <p:ext uri="{BB962C8B-B14F-4D97-AF65-F5344CB8AC3E}">
        <p14:creationId xmlns:p14="http://schemas.microsoft.com/office/powerpoint/2010/main" val="61643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7</a:t>
            </a:fld>
            <a:endParaRPr lang="en-US"/>
          </a:p>
        </p:txBody>
      </p:sp>
    </p:spTree>
    <p:extLst>
      <p:ext uri="{BB962C8B-B14F-4D97-AF65-F5344CB8AC3E}">
        <p14:creationId xmlns:p14="http://schemas.microsoft.com/office/powerpoint/2010/main" val="362483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shows</a:t>
            </a:r>
            <a:r>
              <a:rPr lang="en-US" baseline="0" dirty="0" smtClean="0"/>
              <a:t> changes in real US incomes in top 1%, middle 60%, and bottom 20% from 1979 -2007. Wikipedia. </a:t>
            </a:r>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8</a:t>
            </a:fld>
            <a:endParaRPr lang="en-US"/>
          </a:p>
        </p:txBody>
      </p:sp>
    </p:spTree>
    <p:extLst>
      <p:ext uri="{BB962C8B-B14F-4D97-AF65-F5344CB8AC3E}">
        <p14:creationId xmlns:p14="http://schemas.microsoft.com/office/powerpoint/2010/main" val="153115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9</a:t>
            </a:fld>
            <a:endParaRPr lang="en-US"/>
          </a:p>
        </p:txBody>
      </p:sp>
    </p:spTree>
    <p:extLst>
      <p:ext uri="{BB962C8B-B14F-4D97-AF65-F5344CB8AC3E}">
        <p14:creationId xmlns:p14="http://schemas.microsoft.com/office/powerpoint/2010/main" val="201878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Bill Gates home on the shores of Lake Washington, Seattle</a:t>
            </a:r>
            <a:r>
              <a:rPr lang="en-US" baseline="0" dirty="0" smtClean="0"/>
              <a:t>, Washington, </a:t>
            </a:r>
            <a:r>
              <a:rPr lang="en-US" baseline="0" dirty="0" smtClean="0"/>
              <a:t>USA.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10</a:t>
            </a:fld>
            <a:endParaRPr lang="en-US"/>
          </a:p>
        </p:txBody>
      </p:sp>
    </p:spTree>
    <p:extLst>
      <p:ext uri="{BB962C8B-B14F-4D97-AF65-F5344CB8AC3E}">
        <p14:creationId xmlns:p14="http://schemas.microsoft.com/office/powerpoint/2010/main" val="218470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E87EA455-AF35-4B9D-9CD5-D2DA951A55FB}" type="slidenum">
              <a:rPr lang="en-US" smtClean="0"/>
              <a:t>11</a:t>
            </a:fld>
            <a:endParaRPr lang="en-US"/>
          </a:p>
        </p:txBody>
      </p:sp>
    </p:spTree>
    <p:extLst>
      <p:ext uri="{BB962C8B-B14F-4D97-AF65-F5344CB8AC3E}">
        <p14:creationId xmlns:p14="http://schemas.microsoft.com/office/powerpoint/2010/main" val="234477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581400"/>
          </a:xfrm>
        </p:spPr>
        <p:txBody>
          <a:bodyPr/>
          <a:lstStyle/>
          <a:p>
            <a:r>
              <a:rPr lang="en-US" dirty="0" smtClean="0"/>
              <a:t>Chapter 6:</a:t>
            </a:r>
            <a:br>
              <a:rPr lang="en-US" dirty="0" smtClean="0"/>
            </a:br>
            <a:r>
              <a:rPr lang="en-US" dirty="0" smtClean="0"/>
              <a:t>The </a:t>
            </a:r>
            <a:r>
              <a:rPr lang="en-US" dirty="0" smtClean="0"/>
              <a:t>Growing Socioeconomic Gap between Rich and Poor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521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Elite Class: Bill Gates Home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8534400" cy="5257800"/>
          </a:xfrm>
        </p:spPr>
      </p:pic>
    </p:spTree>
    <p:extLst>
      <p:ext uri="{BB962C8B-B14F-4D97-AF65-F5344CB8AC3E}">
        <p14:creationId xmlns:p14="http://schemas.microsoft.com/office/powerpoint/2010/main" val="223084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2286000" cy="4602162"/>
          </a:xfrm>
        </p:spPr>
        <p:txBody>
          <a:bodyPr>
            <a:normAutofit fontScale="90000"/>
          </a:bodyPr>
          <a:lstStyle/>
          <a:p>
            <a:r>
              <a:rPr lang="en-US" dirty="0" smtClean="0"/>
              <a:t>World’s Elites, Home of </a:t>
            </a:r>
            <a:r>
              <a:rPr lang="en-US" dirty="0" err="1" smtClean="0"/>
              <a:t>Mukesh</a:t>
            </a:r>
            <a:r>
              <a:rPr lang="en-US" dirty="0" smtClean="0"/>
              <a:t> </a:t>
            </a:r>
            <a:r>
              <a:rPr lang="en-US" dirty="0" err="1" smtClean="0"/>
              <a:t>Ambani</a:t>
            </a:r>
            <a:r>
              <a:rPr lang="en-US" dirty="0" smtClean="0"/>
              <a:t>, Mumbai , India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304800"/>
            <a:ext cx="4876800" cy="6324600"/>
          </a:xfrm>
          <a:ln>
            <a:solidFill>
              <a:schemeClr val="accent5">
                <a:lumMod val="60000"/>
                <a:lumOff val="40000"/>
              </a:schemeClr>
            </a:solidFill>
          </a:ln>
        </p:spPr>
      </p:pic>
    </p:spTree>
    <p:extLst>
      <p:ext uri="{BB962C8B-B14F-4D97-AF65-F5344CB8AC3E}">
        <p14:creationId xmlns:p14="http://schemas.microsoft.com/office/powerpoint/2010/main" val="297658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World’s Middle Class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143000"/>
            <a:ext cx="7010400" cy="5486400"/>
          </a:xfrm>
        </p:spPr>
      </p:pic>
    </p:spTree>
    <p:extLst>
      <p:ext uri="{BB962C8B-B14F-4D97-AF65-F5344CB8AC3E}">
        <p14:creationId xmlns:p14="http://schemas.microsoft.com/office/powerpoint/2010/main" val="229933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76200"/>
            <a:ext cx="8839200" cy="6629400"/>
          </a:xfrm>
          <a:ln>
            <a:solidFill>
              <a:srgbClr val="7030A0"/>
            </a:solidFill>
          </a:ln>
        </p:spPr>
      </p:pic>
    </p:spTree>
    <p:extLst>
      <p:ext uri="{BB962C8B-B14F-4D97-AF65-F5344CB8AC3E}">
        <p14:creationId xmlns:p14="http://schemas.microsoft.com/office/powerpoint/2010/main" val="153085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85800"/>
            <a:ext cx="2514600" cy="2362200"/>
          </a:xfrm>
        </p:spPr>
        <p:txBody>
          <a:bodyPr>
            <a:normAutofit/>
          </a:bodyPr>
          <a:lstStyle/>
          <a:p>
            <a:r>
              <a:rPr lang="en-US" dirty="0" smtClean="0"/>
              <a:t>The World’s Poor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228600"/>
            <a:ext cx="6172200" cy="6324600"/>
          </a:xfrm>
          <a:ln>
            <a:solidFill>
              <a:schemeClr val="tx2">
                <a:lumMod val="60000"/>
                <a:lumOff val="40000"/>
              </a:schemeClr>
            </a:solidFill>
          </a:ln>
        </p:spPr>
      </p:pic>
    </p:spTree>
    <p:extLst>
      <p:ext uri="{BB962C8B-B14F-4D97-AF65-F5344CB8AC3E}">
        <p14:creationId xmlns:p14="http://schemas.microsoft.com/office/powerpoint/2010/main" val="34097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839200" cy="6629400"/>
          </a:xfrm>
          <a:ln>
            <a:solidFill>
              <a:srgbClr val="FFFF00"/>
            </a:solidFill>
          </a:ln>
        </p:spPr>
      </p:pic>
    </p:spTree>
    <p:extLst>
      <p:ext uri="{BB962C8B-B14F-4D97-AF65-F5344CB8AC3E}">
        <p14:creationId xmlns:p14="http://schemas.microsoft.com/office/powerpoint/2010/main" val="353444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152400"/>
            <a:ext cx="8686800" cy="6553200"/>
          </a:xfrm>
        </p:spPr>
      </p:pic>
    </p:spTree>
    <p:extLst>
      <p:ext uri="{BB962C8B-B14F-4D97-AF65-F5344CB8AC3E}">
        <p14:creationId xmlns:p14="http://schemas.microsoft.com/office/powerpoint/2010/main" val="269821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43000" y="152400"/>
            <a:ext cx="6934200" cy="6553200"/>
          </a:xfrm>
          <a:ln>
            <a:solidFill>
              <a:schemeClr val="accent2"/>
            </a:solidFill>
          </a:ln>
        </p:spPr>
      </p:pic>
    </p:spTree>
    <p:extLst>
      <p:ext uri="{BB962C8B-B14F-4D97-AF65-F5344CB8AC3E}">
        <p14:creationId xmlns:p14="http://schemas.microsoft.com/office/powerpoint/2010/main" val="146623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691" y="152400"/>
            <a:ext cx="8865909" cy="6629400"/>
          </a:xfrm>
          <a:noFill/>
          <a:ln>
            <a:solidFill>
              <a:schemeClr val="accent2"/>
            </a:solidFill>
          </a:ln>
        </p:spPr>
      </p:pic>
    </p:spTree>
    <p:extLst>
      <p:ext uri="{BB962C8B-B14F-4D97-AF65-F5344CB8AC3E}">
        <p14:creationId xmlns:p14="http://schemas.microsoft.com/office/powerpoint/2010/main" val="410957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Poverty in the United States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8382000" cy="5410200"/>
          </a:xfrm>
          <a:ln>
            <a:solidFill>
              <a:schemeClr val="accent2"/>
            </a:solidFill>
          </a:ln>
        </p:spPr>
      </p:pic>
    </p:spTree>
    <p:extLst>
      <p:ext uri="{BB962C8B-B14F-4D97-AF65-F5344CB8AC3E}">
        <p14:creationId xmlns:p14="http://schemas.microsoft.com/office/powerpoint/2010/main" val="29616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228600"/>
            <a:ext cx="8686800" cy="6477000"/>
          </a:xfrm>
          <a:ln>
            <a:solidFill>
              <a:schemeClr val="tx2">
                <a:lumMod val="40000"/>
                <a:lumOff val="60000"/>
              </a:schemeClr>
            </a:solidFill>
          </a:ln>
        </p:spPr>
      </p:pic>
    </p:spTree>
    <p:extLst>
      <p:ext uri="{BB962C8B-B14F-4D97-AF65-F5344CB8AC3E}">
        <p14:creationId xmlns:p14="http://schemas.microsoft.com/office/powerpoint/2010/main" val="400558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0" y="990600"/>
            <a:ext cx="2590800" cy="2057400"/>
          </a:xfrm>
        </p:spPr>
        <p:txBody>
          <a:bodyPr>
            <a:normAutofit/>
          </a:bodyPr>
          <a:lstStyle/>
          <a:p>
            <a:r>
              <a:rPr lang="en-US" dirty="0" smtClean="0"/>
              <a:t>Poverty in Africa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381000"/>
            <a:ext cx="3962400" cy="6172200"/>
          </a:xfrm>
        </p:spPr>
      </p:pic>
    </p:spTree>
    <p:extLst>
      <p:ext uri="{BB962C8B-B14F-4D97-AF65-F5344CB8AC3E}">
        <p14:creationId xmlns:p14="http://schemas.microsoft.com/office/powerpoint/2010/main" val="411038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Somali Refugee Camp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990600"/>
            <a:ext cx="8458200" cy="5562600"/>
          </a:xfrm>
        </p:spPr>
      </p:pic>
    </p:spTree>
    <p:extLst>
      <p:ext uri="{BB962C8B-B14F-4D97-AF65-F5344CB8AC3E}">
        <p14:creationId xmlns:p14="http://schemas.microsoft.com/office/powerpoint/2010/main" val="62174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Slum in Nairobi, Kenya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219200"/>
            <a:ext cx="8458200" cy="5334000"/>
          </a:xfrm>
          <a:ln>
            <a:solidFill>
              <a:schemeClr val="bg2">
                <a:lumMod val="25000"/>
              </a:schemeClr>
            </a:solidFill>
          </a:ln>
        </p:spPr>
      </p:pic>
    </p:spTree>
    <p:extLst>
      <p:ext uri="{BB962C8B-B14F-4D97-AF65-F5344CB8AC3E}">
        <p14:creationId xmlns:p14="http://schemas.microsoft.com/office/powerpoint/2010/main" val="312109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74638"/>
            <a:ext cx="2133600" cy="3992562"/>
          </a:xfrm>
        </p:spPr>
        <p:txBody>
          <a:bodyPr>
            <a:normAutofit/>
          </a:bodyPr>
          <a:lstStyle/>
          <a:p>
            <a:r>
              <a:rPr lang="en-US" dirty="0" smtClean="0"/>
              <a:t>Street Child in Bangla-</a:t>
            </a:r>
            <a:r>
              <a:rPr lang="en-US" dirty="0" err="1" smtClean="0"/>
              <a:t>desh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09600"/>
            <a:ext cx="6248400" cy="5181600"/>
          </a:xfrm>
        </p:spPr>
      </p:pic>
    </p:spTree>
    <p:extLst>
      <p:ext uri="{BB962C8B-B14F-4D97-AF65-F5344CB8AC3E}">
        <p14:creationId xmlns:p14="http://schemas.microsoft.com/office/powerpoint/2010/main" val="152045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Human Development Report, 2013</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8686800" cy="5410200"/>
          </a:xfrm>
          <a:ln>
            <a:solidFill>
              <a:schemeClr val="tx2">
                <a:lumMod val="60000"/>
                <a:lumOff val="40000"/>
              </a:schemeClr>
            </a:solidFill>
          </a:ln>
        </p:spPr>
      </p:pic>
    </p:spTree>
    <p:extLst>
      <p:ext uri="{BB962C8B-B14F-4D97-AF65-F5344CB8AC3E}">
        <p14:creationId xmlns:p14="http://schemas.microsoft.com/office/powerpoint/2010/main" val="164184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World Happiness Index</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95400"/>
            <a:ext cx="8763000" cy="5410200"/>
          </a:xfrm>
          <a:ln>
            <a:solidFill>
              <a:srgbClr val="99CCFF"/>
            </a:solidFill>
          </a:ln>
        </p:spPr>
      </p:pic>
    </p:spTree>
    <p:extLst>
      <p:ext uri="{BB962C8B-B14F-4D97-AF65-F5344CB8AC3E}">
        <p14:creationId xmlns:p14="http://schemas.microsoft.com/office/powerpoint/2010/main" val="9336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
            <a:ext cx="2819400" cy="2667000"/>
          </a:xfrm>
        </p:spPr>
        <p:txBody>
          <a:bodyPr>
            <a:normAutofit fontScale="90000"/>
          </a:bodyPr>
          <a:lstStyle/>
          <a:p>
            <a:r>
              <a:rPr lang="en-US" dirty="0" smtClean="0"/>
              <a:t>!Kung Girl in Southwest Africa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52400"/>
            <a:ext cx="4419600" cy="6553200"/>
          </a:xfrm>
        </p:spPr>
      </p:pic>
    </p:spTree>
    <p:extLst>
      <p:ext uri="{BB962C8B-B14F-4D97-AF65-F5344CB8AC3E}">
        <p14:creationId xmlns:p14="http://schemas.microsoft.com/office/powerpoint/2010/main" val="253057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3230562"/>
          </a:xfrm>
        </p:spPr>
        <p:txBody>
          <a:bodyPr>
            <a:normAutofit/>
          </a:bodyPr>
          <a:lstStyle/>
          <a:p>
            <a:r>
              <a:rPr lang="en-US" dirty="0" smtClean="0"/>
              <a:t>Tragedy of the Congo</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33800" y="76200"/>
            <a:ext cx="4876800" cy="6583052"/>
          </a:xfrm>
        </p:spPr>
      </p:pic>
    </p:spTree>
    <p:extLst>
      <p:ext uri="{BB962C8B-B14F-4D97-AF65-F5344CB8AC3E}">
        <p14:creationId xmlns:p14="http://schemas.microsoft.com/office/powerpoint/2010/main" val="34169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5800" y="228600"/>
            <a:ext cx="7924800" cy="6400800"/>
          </a:xfrm>
          <a:ln>
            <a:solidFill>
              <a:srgbClr val="00B050"/>
            </a:solidFill>
          </a:ln>
        </p:spPr>
      </p:pic>
    </p:spTree>
    <p:extLst>
      <p:ext uri="{BB962C8B-B14F-4D97-AF65-F5344CB8AC3E}">
        <p14:creationId xmlns:p14="http://schemas.microsoft.com/office/powerpoint/2010/main" val="370811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74638"/>
            <a:ext cx="2819400" cy="3382962"/>
          </a:xfrm>
        </p:spPr>
        <p:txBody>
          <a:bodyPr>
            <a:normAutofit/>
          </a:bodyPr>
          <a:lstStyle/>
          <a:p>
            <a:r>
              <a:rPr lang="en-US" dirty="0" smtClean="0"/>
              <a:t>Refugees of the Second Congo War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5105400" cy="6172200"/>
          </a:xfrm>
        </p:spPr>
      </p:pic>
    </p:spTree>
    <p:extLst>
      <p:ext uri="{BB962C8B-B14F-4D97-AF65-F5344CB8AC3E}">
        <p14:creationId xmlns:p14="http://schemas.microsoft.com/office/powerpoint/2010/main" val="130877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839200" cy="6400800"/>
          </a:xfrm>
          <a:ln>
            <a:solidFill>
              <a:schemeClr val="accent6"/>
            </a:solidFill>
          </a:ln>
        </p:spPr>
      </p:pic>
    </p:spTree>
    <p:extLst>
      <p:ext uri="{BB962C8B-B14F-4D97-AF65-F5344CB8AC3E}">
        <p14:creationId xmlns:p14="http://schemas.microsoft.com/office/powerpoint/2010/main" val="353282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Classroom in DRC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066800"/>
            <a:ext cx="8534400" cy="5486400"/>
          </a:xfrm>
          <a:ln>
            <a:solidFill>
              <a:schemeClr val="tx2">
                <a:lumMod val="75000"/>
              </a:schemeClr>
            </a:solidFill>
          </a:ln>
        </p:spPr>
      </p:pic>
    </p:spTree>
    <p:extLst>
      <p:ext uri="{BB962C8B-B14F-4D97-AF65-F5344CB8AC3E}">
        <p14:creationId xmlns:p14="http://schemas.microsoft.com/office/powerpoint/2010/main" val="342290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Gold Mining in the Congo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95400"/>
            <a:ext cx="8077200" cy="5257800"/>
          </a:xfrm>
        </p:spPr>
      </p:pic>
    </p:spTree>
    <p:extLst>
      <p:ext uri="{BB962C8B-B14F-4D97-AF65-F5344CB8AC3E}">
        <p14:creationId xmlns:p14="http://schemas.microsoft.com/office/powerpoint/2010/main" val="245186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Hope of Bhutan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8153400" cy="5410200"/>
          </a:xfrm>
        </p:spPr>
      </p:pic>
    </p:spTree>
    <p:extLst>
      <p:ext uri="{BB962C8B-B14F-4D97-AF65-F5344CB8AC3E}">
        <p14:creationId xmlns:p14="http://schemas.microsoft.com/office/powerpoint/2010/main" val="1883727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Bhutan Rice Fields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371600"/>
            <a:ext cx="8305800" cy="5257800"/>
          </a:xfrm>
        </p:spPr>
      </p:pic>
    </p:spTree>
    <p:extLst>
      <p:ext uri="{BB962C8B-B14F-4D97-AF65-F5344CB8AC3E}">
        <p14:creationId xmlns:p14="http://schemas.microsoft.com/office/powerpoint/2010/main" val="1143049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Bhutan Students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19200"/>
            <a:ext cx="8305800" cy="5410200"/>
          </a:xfrm>
        </p:spPr>
      </p:pic>
    </p:spTree>
    <p:extLst>
      <p:ext uri="{BB962C8B-B14F-4D97-AF65-F5344CB8AC3E}">
        <p14:creationId xmlns:p14="http://schemas.microsoft.com/office/powerpoint/2010/main" val="519362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10600" cy="6400800"/>
          </a:xfrm>
        </p:spPr>
      </p:pic>
    </p:spTree>
    <p:extLst>
      <p:ext uri="{BB962C8B-B14F-4D97-AF65-F5344CB8AC3E}">
        <p14:creationId xmlns:p14="http://schemas.microsoft.com/office/powerpoint/2010/main" val="2154946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2286000" cy="3459162"/>
          </a:xfrm>
        </p:spPr>
        <p:txBody>
          <a:bodyPr>
            <a:normAutofit/>
          </a:bodyPr>
          <a:lstStyle/>
          <a:p>
            <a:r>
              <a:rPr lang="en-US" dirty="0" smtClean="0"/>
              <a:t>Tiger’s Nest Temple, Bhutan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5715000" cy="6172200"/>
          </a:xfrm>
          <a:ln>
            <a:solidFill>
              <a:schemeClr val="bg2">
                <a:lumMod val="25000"/>
              </a:schemeClr>
            </a:solidFill>
          </a:ln>
        </p:spPr>
      </p:pic>
    </p:spTree>
    <p:extLst>
      <p:ext uri="{BB962C8B-B14F-4D97-AF65-F5344CB8AC3E}">
        <p14:creationId xmlns:p14="http://schemas.microsoft.com/office/powerpoint/2010/main" val="13170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228600"/>
            <a:ext cx="8610600" cy="6400800"/>
          </a:xfrm>
          <a:ln>
            <a:solidFill>
              <a:srgbClr val="FF0000"/>
            </a:solidFill>
          </a:ln>
        </p:spPr>
      </p:pic>
    </p:spTree>
    <p:extLst>
      <p:ext uri="{BB962C8B-B14F-4D97-AF65-F5344CB8AC3E}">
        <p14:creationId xmlns:p14="http://schemas.microsoft.com/office/powerpoint/2010/main" val="154901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The World’s Elite Class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066800"/>
            <a:ext cx="7620000" cy="5638800"/>
          </a:xfrm>
          <a:ln>
            <a:solidFill>
              <a:srgbClr val="99CCFF"/>
            </a:solidFill>
          </a:ln>
        </p:spPr>
      </p:pic>
    </p:spTree>
    <p:extLst>
      <p:ext uri="{BB962C8B-B14F-4D97-AF65-F5344CB8AC3E}">
        <p14:creationId xmlns:p14="http://schemas.microsoft.com/office/powerpoint/2010/main" val="140730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600" y="152400"/>
            <a:ext cx="8763000" cy="6553200"/>
          </a:xfrm>
          <a:ln>
            <a:solidFill>
              <a:schemeClr val="accent1"/>
            </a:solidFill>
          </a:ln>
        </p:spPr>
      </p:pic>
    </p:spTree>
    <p:extLst>
      <p:ext uri="{BB962C8B-B14F-4D97-AF65-F5344CB8AC3E}">
        <p14:creationId xmlns:p14="http://schemas.microsoft.com/office/powerpoint/2010/main" val="294832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228600"/>
            <a:ext cx="8534400" cy="6477000"/>
          </a:xfrm>
        </p:spPr>
      </p:pic>
    </p:spTree>
    <p:extLst>
      <p:ext uri="{BB962C8B-B14F-4D97-AF65-F5344CB8AC3E}">
        <p14:creationId xmlns:p14="http://schemas.microsoft.com/office/powerpoint/2010/main" val="146223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5800" y="304800"/>
            <a:ext cx="7620000" cy="6400800"/>
          </a:xfrm>
          <a:ln>
            <a:solidFill>
              <a:schemeClr val="bg1">
                <a:lumMod val="65000"/>
              </a:schemeClr>
            </a:solidFill>
          </a:ln>
        </p:spPr>
      </p:pic>
    </p:spTree>
    <p:extLst>
      <p:ext uri="{BB962C8B-B14F-4D97-AF65-F5344CB8AC3E}">
        <p14:creationId xmlns:p14="http://schemas.microsoft.com/office/powerpoint/2010/main" val="400607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0" y="304800"/>
            <a:ext cx="7620000" cy="6248400"/>
          </a:xfrm>
          <a:ln>
            <a:solidFill>
              <a:schemeClr val="tx1">
                <a:lumMod val="75000"/>
                <a:lumOff val="25000"/>
              </a:schemeClr>
            </a:solidFill>
          </a:ln>
        </p:spPr>
      </p:pic>
    </p:spTree>
    <p:extLst>
      <p:ext uri="{BB962C8B-B14F-4D97-AF65-F5344CB8AC3E}">
        <p14:creationId xmlns:p14="http://schemas.microsoft.com/office/powerpoint/2010/main" val="4273719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487</Words>
  <Application>Microsoft Office PowerPoint</Application>
  <PresentationFormat>On-screen Show (4:3)</PresentationFormat>
  <Paragraphs>92</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Chapter 6: The Growing Socioeconomic Gap between Rich and Poor</vt:lpstr>
      <vt:lpstr>PowerPoint Presentation</vt:lpstr>
      <vt:lpstr>PowerPoint Presentation</vt:lpstr>
      <vt:lpstr>PowerPoint Presentation</vt:lpstr>
      <vt:lpstr>The World’s Elite Class</vt:lpstr>
      <vt:lpstr>PowerPoint Presentation</vt:lpstr>
      <vt:lpstr>PowerPoint Presentation</vt:lpstr>
      <vt:lpstr>PowerPoint Presentation</vt:lpstr>
      <vt:lpstr>PowerPoint Presentation</vt:lpstr>
      <vt:lpstr>Elite Class: Bill Gates Home</vt:lpstr>
      <vt:lpstr>World’s Elites, Home of Mukesh Ambani, Mumbai , India </vt:lpstr>
      <vt:lpstr>The World’s Middle Class</vt:lpstr>
      <vt:lpstr>PowerPoint Presentation</vt:lpstr>
      <vt:lpstr>The World’s Poor</vt:lpstr>
      <vt:lpstr>PowerPoint Presentation</vt:lpstr>
      <vt:lpstr>PowerPoint Presentation</vt:lpstr>
      <vt:lpstr>PowerPoint Presentation</vt:lpstr>
      <vt:lpstr>PowerPoint Presentation</vt:lpstr>
      <vt:lpstr>Poverty in the United States</vt:lpstr>
      <vt:lpstr>Poverty in Africa</vt:lpstr>
      <vt:lpstr>Somali Refugee Camp</vt:lpstr>
      <vt:lpstr>Slum in Nairobi, Kenya</vt:lpstr>
      <vt:lpstr>Street Child in Bangla-desh</vt:lpstr>
      <vt:lpstr>Human Development Report, 2013</vt:lpstr>
      <vt:lpstr>World Happiness Index</vt:lpstr>
      <vt:lpstr>!Kung Girl in Southwest Africa</vt:lpstr>
      <vt:lpstr>Tragedy of the Congo</vt:lpstr>
      <vt:lpstr>PowerPoint Presentation</vt:lpstr>
      <vt:lpstr>Refugees of the Second Congo War</vt:lpstr>
      <vt:lpstr>Classroom in DRC </vt:lpstr>
      <vt:lpstr>Gold Mining in the Congo</vt:lpstr>
      <vt:lpstr>The Hope of Bhutan</vt:lpstr>
      <vt:lpstr>Bhutan Rice Fields</vt:lpstr>
      <vt:lpstr>Bhutan Students</vt:lpstr>
      <vt:lpstr>PowerPoint Presentation</vt:lpstr>
      <vt:lpstr>Tiger’s Nest Temple, Bhutan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Growing Socioeconomic Gap between Rich and Poor</dc:title>
  <dc:creator>Back In Use</dc:creator>
  <cp:lastModifiedBy>Back In Use</cp:lastModifiedBy>
  <cp:revision>15</cp:revision>
  <dcterms:created xsi:type="dcterms:W3CDTF">2006-08-16T00:00:00Z</dcterms:created>
  <dcterms:modified xsi:type="dcterms:W3CDTF">2015-03-02T20:36:13Z</dcterms:modified>
</cp:coreProperties>
</file>